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4"/>
  </p:notesMasterIdLst>
  <p:sldIdLst>
    <p:sldId id="265" r:id="rId2"/>
    <p:sldId id="372" r:id="rId3"/>
    <p:sldId id="350" r:id="rId4"/>
    <p:sldId id="351" r:id="rId5"/>
    <p:sldId id="352" r:id="rId6"/>
    <p:sldId id="353" r:id="rId7"/>
    <p:sldId id="354" r:id="rId8"/>
    <p:sldId id="355" r:id="rId9"/>
    <p:sldId id="356" r:id="rId10"/>
    <p:sldId id="357" r:id="rId11"/>
    <p:sldId id="358" r:id="rId12"/>
    <p:sldId id="359" r:id="rId13"/>
    <p:sldId id="360" r:id="rId14"/>
    <p:sldId id="361" r:id="rId15"/>
    <p:sldId id="362" r:id="rId16"/>
    <p:sldId id="364" r:id="rId17"/>
    <p:sldId id="365" r:id="rId18"/>
    <p:sldId id="369" r:id="rId19"/>
    <p:sldId id="366" r:id="rId20"/>
    <p:sldId id="367" r:id="rId21"/>
    <p:sldId id="368" r:id="rId22"/>
    <p:sldId id="37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2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92C1B3-DEEC-41AF-8C01-2D265A39D682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07307F-7235-4402-B505-8EF6412E383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0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07307F-7235-4402-B505-8EF6412E383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046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Овал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Овал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Овал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Овал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5C68CA-AB87-4E8C-A7E5-7E01A81AB6C6}" type="datetimeFigureOut">
              <a:rPr lang="en-US" smtClean="0"/>
              <a:pPr/>
              <a:t>2/21/2024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Овал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CC963A7B-D39F-46BC-BE68-FD1D9B45CDE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70" y="662736"/>
            <a:ext cx="1193347" cy="115515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2276" y="608639"/>
            <a:ext cx="1259740" cy="122015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1440807" y="382138"/>
            <a:ext cx="9302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kk-KZ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ҚАЗАҚСТАН 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>РЕСПУБЛИКАСЫ БІЛІМ ЖӘНЕ ҒЫЛЫМ МИНИСТІРЛІГІ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ӘЛ-ФАРАБИ АТЫНДАҒЫ ҚАЗАҚ ҰЛТТЫҚ УНИВЕРСИТЕТІ</a:t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>
                <a:latin typeface="Times New Roman" pitchFamily="18" charset="0"/>
                <a:cs typeface="Times New Roman" pitchFamily="18" charset="0"/>
              </a:rPr>
              <a:t>БИОЛОГИЯ ЖӘНЕ БИОТЕХНОЛОГИЯ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ФАКУЛЬТЕТІ</a:t>
            </a:r>
            <a:r>
              <a:rPr lang="kk-KZ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b="1" dirty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БИОФИЗИКА,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БИОМЕДИЦИНА ЖӘНЕ НЕЙРОҒЫЛЫМ КАФЕДРАСЫ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33768" y="2705315"/>
            <a:ext cx="77606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№1</a:t>
            </a:r>
            <a:r>
              <a:rPr 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1445" y="3980040"/>
            <a:ext cx="106725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: Т-жасушалық рецепторлардың кешені, құрылымы, алуан түрлілігі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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  <a:sym typeface="Symbol"/>
              </a:rPr>
              <a:t>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 Т-жасушалық рецепторлар. CD3 суббірліктің құрылымы. CD4 және CD8 молекулалары, Т жасушаларының жұмысындағы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рөлі</a:t>
            </a:r>
            <a:endParaRPr lang="ru-RU" sz="2400" b="1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65827" y="5423647"/>
            <a:ext cx="34456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kk-K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Дәріскер: Атанбаева Г.К.</a:t>
            </a:r>
            <a:endParaRPr lang="kk-KZ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144209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6095" y="982639"/>
            <a:ext cx="82568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мәл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сүйене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зерттеуш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тұжырымға келд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тимустың кортикомедуллярлы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милы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қабаттарында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толық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менш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(фагоцитоз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пиноцитоздан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тимустың менш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ыдыраған өнімдері және тимусқа қан арқылы түскен аутологиялық нәруызды молекулалар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түрде, яғни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нәруыздарымен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комплекс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түрінде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тұрған макрофагтармен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дендритт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рақ, Т-жасушалық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көмегімен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қорғану 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костимулдаушы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с.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 тимоциттерд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Bcl-2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Bcl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-XL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нәруыздарының экспрессиясы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онкогендерд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өн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жасушаны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қорғайды.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нәруыздар және костимулдаушы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болмағандықтан 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мөлшерде 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әсерлескен 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апоптозға ұшырайды.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7881" y="1395316"/>
            <a:ext cx="444462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Тимустағы оң және теріс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сұрыпталудан сақталған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кездеспегендіктен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«аңқау» 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зашарлары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шыққан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Т-хелперлердің ізашарлары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, ал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Ткиллер/супрессорлардың ізашарлары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45706" y="646205"/>
            <a:ext cx="554099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 ағысымен иммундық жүйес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шетк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Т-тәуелд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аймақтарына келед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CD4+,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CD8+.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97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2%) 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CD4+CD8+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мүшелерде «аңқау»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олардың антигентәуелд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диффернецировкасы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кезеңнен 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(аңқау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антигендердің танылуы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жасушаға дей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пролиферация мен 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серпілісі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жауаптың 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кезеңіне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бейтараптау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жоюға қатысуы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 algn="just">
              <a:buAutoNum type="arabicPeriod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320" y="504968"/>
            <a:ext cx="1119116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(ТЖР) 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комплекспен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(ТЖР,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CD3, 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молекулаларының қатысуымен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тек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пролиферация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дифференцировкаға ұшырау үшін 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корецепторының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 рецептормен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CTLA-4)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клонның пролиферациясы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тек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алмаса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апоптозға ұшырайды және жойылады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өздер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өндіре 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ИЛ-2-рецепторларына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аутокринд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көбею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жасушаларға дифференцациялануын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үрдіс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4-5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тәулікке созылады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 костимулдаушы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белгілер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болмаса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бетімен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және оған тікелей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 етуге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мүмкіншілігі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жауапқа қатыспайды.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аппарат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өте жақсы дамыған және 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адгезиндерге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түскен жағдайда жылдам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қабілетті.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көпш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хелперл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субпопуляцияға 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CD4+.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рестрикцияланған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өм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сүру ұзақтығы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рнеше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жылдарға дей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Т-зерде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агенттермен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қайталама кездескен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жағдайда қабылдамаушылықты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иммунитетті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41223" t="27612" r="13988" b="9701"/>
          <a:stretch>
            <a:fillRect/>
          </a:stretch>
        </p:blipFill>
        <p:spPr bwMode="auto">
          <a:xfrm>
            <a:off x="2306472" y="423081"/>
            <a:ext cx="7629098" cy="565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l="42272" t="28172" r="12939" b="11754"/>
          <a:stretch>
            <a:fillRect/>
          </a:stretch>
        </p:blipFill>
        <p:spPr bwMode="auto">
          <a:xfrm>
            <a:off x="2156344" y="409431"/>
            <a:ext cx="8038532" cy="571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6161" y="925733"/>
            <a:ext cx="1057701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Бүг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 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δ-т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 және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эмбрионалды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ересек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рецепторлары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5%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аспайды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субпопуляцияның рөл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толығымен анықталмаған.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95%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вариабелд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(сәйкес 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мүмк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комбинациясын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ескере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Тжасушалық рецептордың арнайылық варианттары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идиотиптер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шамамен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3х107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құрайтынан көрсетт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Вариабелд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эпитоптармен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өңделген 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детерминанты мен 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АТЖ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нәруыздарының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аймақтарымен және өңделген 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эпитоптарымен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әсерлесед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домендер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нәруыздарымен комплементарлы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рецептор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гетеродимер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полипептидт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цитоплазмалық аймақтарымен ковалентс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тануға қатынаспайды,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молекуласынан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цитоплазмаға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өту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жүзеге асуына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98851" y="200883"/>
            <a:ext cx="24822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Т-хелперлер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7796" y="818066"/>
            <a:ext cx="1091820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Т-хелпер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дифференцациялаушы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антиген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шыққан аңқау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нөлдік 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бұрынғы әдебиеттерде антигенреактивт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Т-индукторлар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Өңделген антигендермен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эффекторлы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шақырған 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иммундық жауаптың жүзеге асыруына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қатысатын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Тх0,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фенотипт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жиынтығы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р-б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ажыратылмайды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барлығының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CD2, CD3,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(бүг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жасушасының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айырмашылығы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Тх2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антиген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рақ 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хелпер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лимфокиндерд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жиынтығын 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ИЛ-2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көбею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аутокринд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рқатар факторларға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дифференцировкасы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бағытында жүред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 анықтайтын факторлар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толығымен зерттелмеген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Хелперлерд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дифференцировка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 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табиғатына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нәруыздар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кезег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АТЖ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физикалық-химиялық сипаттамасына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дисперст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концентрациясына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организмге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түсу жолына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мөлшер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организмн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генетикалық детерминанттығына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 l="40594" t="30410" r="14408" b="8955"/>
          <a:stretch>
            <a:fillRect/>
          </a:stretch>
        </p:blipFill>
        <p:spPr bwMode="auto">
          <a:xfrm>
            <a:off x="2156346" y="368489"/>
            <a:ext cx="7806520" cy="591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 l="43006" t="29851" r="15247" b="18843"/>
          <a:stretch>
            <a:fillRect/>
          </a:stretch>
        </p:blipFill>
        <p:spPr bwMode="auto">
          <a:xfrm>
            <a:off x="2347415" y="468620"/>
            <a:ext cx="8052179" cy="5563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0435" y="606274"/>
            <a:ext cx="86663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қызметт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микроайналым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атқарады: мүше стромасының жасушаларының беткей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өндірілет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факторлар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микроайналымы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басымырақ түрде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жасаса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шырышты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қабаттардың микроайналымы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дифференцировканың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 анықтауда маңызды орынды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антигентаныстырушы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жасушаның түр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ету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спектр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атқарса, онда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таныстырып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тұрған 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макрофаг ИЛ-1 мен ИЛ-12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жұқпалы агенттер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бактериялар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лимфа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дендритт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 мөлшерде 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ИЛ-12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белсенуін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шақырады,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 кезег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ИЛ-1, ИЛ-12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Тх0-жасушалары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бағытында дифференцацияланады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ИЛ-12 тек Тх1-жасушаларының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қана қоймай,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Тх2-жасушаларының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Лангерганс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белсену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ж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дендритт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NK-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Тх2-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>
            <a:extLst>
              <a:ext uri="{FF2B5EF4-FFF2-40B4-BE49-F238E27FC236}"/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493644" y="494269"/>
            <a:ext cx="5213750" cy="814088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alt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</a:t>
            </a:r>
            <a:r>
              <a:rPr lang="kk-KZ" altLang="ru-RU" sz="4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Жоспар</a:t>
            </a:r>
            <a:r>
              <a:rPr lang="kk-KZ" alt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alt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>
          <a:xfrm>
            <a:off x="2401844" y="2244514"/>
            <a:ext cx="7878978" cy="3208936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І.Кіріспе</a:t>
            </a:r>
          </a:p>
          <a:p>
            <a:pPr algn="ctr" eaLnBrk="1" hangingPunct="1">
              <a:buFontTx/>
              <a:buNone/>
            </a:pP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ІІ.Негізгі бөлім</a:t>
            </a:r>
            <a:endParaRPr lang="en-US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2.1.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Т-жасушалық рецепторлардың кешені, </a:t>
            </a:r>
            <a:endParaRPr lang="kk-KZ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2.2. </a:t>
            </a:r>
            <a:r>
              <a:rPr lang="kk-KZ" sz="2400" dirty="0">
                <a:latin typeface="Times New Roman" pitchFamily="18" charset="0"/>
                <a:cs typeface="Times New Roman" pitchFamily="18" charset="0"/>
                <a:sym typeface="Symbol"/>
              </a:rPr>
              <a:t>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және </a:t>
            </a:r>
            <a:r>
              <a:rPr lang="kk-KZ" sz="2400" dirty="0">
                <a:latin typeface="Times New Roman" pitchFamily="18" charset="0"/>
                <a:cs typeface="Times New Roman" pitchFamily="18" charset="0"/>
                <a:sym typeface="Symbol"/>
              </a:rPr>
              <a:t>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 Т-жасушалық рецепторлар</a:t>
            </a:r>
            <a:endParaRPr lang="kk-KZ" alt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2.3</a:t>
            </a: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kk-KZ" sz="2400" dirty="0">
                <a:latin typeface="Times New Roman" pitchFamily="18" charset="0"/>
                <a:cs typeface="Times New Roman" pitchFamily="18" charset="0"/>
              </a:rPr>
              <a:t>CD3 суббірліктің құрылымы. CD4 және CD8 молекулалары, Т жасушаларының жұмысындағы </a:t>
            </a:r>
            <a:r>
              <a:rPr lang="kk-KZ" sz="2400" dirty="0" smtClean="0">
                <a:latin typeface="Times New Roman" pitchFamily="18" charset="0"/>
                <a:cs typeface="Times New Roman" pitchFamily="18" charset="0"/>
              </a:rPr>
              <a:t>рөлі</a:t>
            </a:r>
            <a:endParaRPr lang="kk-KZ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None/>
            </a:pPr>
            <a:r>
              <a:rPr lang="kk-KZ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ІІІ</a:t>
            </a:r>
            <a:r>
              <a:rPr lang="kk-KZ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Қорытынды</a:t>
            </a:r>
          </a:p>
        </p:txBody>
      </p:sp>
    </p:spTree>
    <p:extLst>
      <p:ext uri="{BB962C8B-B14F-4D97-AF65-F5344CB8AC3E}">
        <p14:creationId xmlns:p14="http://schemas.microsoft.com/office/powerpoint/2010/main" val="2728008908"/>
      </p:ext>
    </p:extLst>
  </p:cSld>
  <p:clrMapOvr>
    <a:masterClrMapping/>
  </p:clrMapOvr>
  <p:transition spd="med" advTm="670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 animBg="1"/>
      <p:bldP spid="215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39522" y="323713"/>
            <a:ext cx="4345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Тх1 нег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қызметтер</a:t>
            </a:r>
            <a:r>
              <a:rPr lang="en-US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7670" y="1021267"/>
            <a:ext cx="1115022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аутокринд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иммундық жауапқа қатысатын 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саны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көбейед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түрдег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қалыптастырады, себеб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цитокиндер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жасушаларының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CD16+)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ынталандырады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жасушаларға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вируспен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зақымдалған, мутантты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бөгде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трансплантат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т.б.)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цитотоксикалық әсер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NK-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 оң 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принцип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күшейтед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пролиферативт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дифференцияланушы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антигентәуелд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дифференцировкасының алғашқы кезеңдер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басталуына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жасайды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Тимустәуелд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қарсы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гуморалдық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Алдымен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комплементт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активтеуші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(1, 3)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олардың 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супрессор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buAutoNum type="arabicPeriod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 γ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TNF-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ИЛ-8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хемотаксин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макрофагты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қаруландырушы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фактор, ИЛ-3, ГМ-КСФ,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макрофагтардың миграциясын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фактор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цитокиндерд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макрофагтардың мобилизациясы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шақырыды.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фагоцитарлы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7765" y="596669"/>
            <a:ext cx="30819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Т-супрессорлар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047" y="1565661"/>
            <a:ext cx="10358651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70-ш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жылдардың аяғында 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иммундық 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субпопуляциясы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эксперименттерде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антидене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синтез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басымырақ тежелсе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жағдайларда жасушалық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иммунитет серп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басымырақ тежелген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зерттеулер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80-ш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жылдардың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супрессор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атқаратыны анықталды.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уақыттан бер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фенотипт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 атқарады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санаған: реттег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жасушалық және/немесе гуморалдық иммундық 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иммунологиялық төз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қалыптастыру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сақтап тұру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аутореактивт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клондарының 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Бернетпен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ұсынылған табиғи төз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қалыптасуының клондыдефицитт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теориясына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қайшылық 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табиғи төз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қалыптасуында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шеткер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Тсупрессорлар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 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аутореактивт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клонының пролиферациясы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9808" y="496586"/>
            <a:ext cx="1045418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 әд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дәлелденбеген.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көптеген иммунологтар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субпопуляциясын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клоны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иммунологиялық жағдайды анықтайтын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рқатар факторларға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мөлшер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уақыты, антигенн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сипаттамасы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макрофагтың 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таныстыруға қатысуы, иммундық жауаптың дамуының ұзақтағы 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т.б.)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Т-киллер, 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 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субпопуляциясы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б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ркелк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емес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стимулдардың 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Т-супрессорға дифференцияланауы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мүмк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бөл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Т-супрессорға айналады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жасушалардың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нәруызынан басқа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CD30+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(Тх2-жасушасына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ғана тән нәруыз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кездеспейд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экспрессиялана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CD8+CD30-;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Т-супресорлардың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CD8+CD30+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Тх1 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- CD4+CD30-;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CD4+CD30+).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CD8+CD30+)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Тх2-жасушалары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сияқты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ИЛ-4 пен ИЛ10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лимфокиндер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яғни барлық фагоцитарлық және Т-киллерл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механизм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IFN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жағдай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Т-киллерлерд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макрофагтардың 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IgG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(1, 3)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CD8+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Т-супрессорлармен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ИЛ-4 Тх0-жасушасынан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ықпал етед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жаңадан 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қосымша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ИЛ-4, ИЛ-10, ИЛ-13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басқа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цитокиндерд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өнд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каскадты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серп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дамуы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Тх1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тежелед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олардың функционалдық 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төмендейд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261160" y="487485"/>
            <a:ext cx="74309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Т-жасушалық рецепторлардың кешені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96285" y="1625305"/>
            <a:ext cx="529533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Т-жасушалық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рецептор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(ТКР,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ағылш.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TCR)-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гистосәйкестік кешенінің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ГкГ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ағылш.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 процестелген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тануға жауапты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Т-лимфоциттердің беткі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 кешені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MHC)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жасушалардың 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 және көп суббірлікті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HCG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әрекеттесуі Т-лимфоциттердің белсендірілуіне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әкеледі және иммундық реакцияны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бастаудың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нүктесі 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T-Cell Receptor V Beta 8 (TCRVb8) — Т-клеточный рецептор V бета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78472" y="1271517"/>
            <a:ext cx="3853550" cy="46695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3331" y="600501"/>
            <a:ext cx="1072714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ұсынылған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 гетеродимерлі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мембранаға бекітіліп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байланысады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Құрылымы 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иммуноглобулиндердің суперкласына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Суббірліктердің әрқайсысы өзіне тән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қабаты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сегменті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қысқа цитоплазмалық аймағы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терминал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өзгермелі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гистосәйкестік кешенінің молекулаларымен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ұсынылған антигеннің байланысуына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Өзгермелі доменнің құрамында иммуноглобулиндерге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 гипервариабельді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CDR)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бар.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учаскелердің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әртүрлілігіне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 түрлі Т-жасушалар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антигендердің кең спектрін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Екінші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домен 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оның құрылымы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Дарада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типтегі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барлық суббірліктерде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ақуыздардың гендік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деңгейіндегі соматикалық мутацияларды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қоспағанда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С-домені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сегмент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арасындағы учаскеде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цистеиннің қалдығы орналасқан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көмегімен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дисульфидтік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мембраналық полипептидтік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полипептидтердің төрт түрінен түзіледі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γ, δ, 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ə.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Γ, 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бір-бірімен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гендермен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кодталған және құрылымы ұқсас.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әрқайсысы 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тұрақты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иммуноглобулин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сегменттен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ұзын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(40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аминқышқылының қалдықтарына дейін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цитоплазмалық бөліктен түзіледі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кішкентай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жасушадан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сегменті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үлкен цитоплазмалық 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бар.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тізбектің орнына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балама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сплайсинг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арқылы алынған сол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геннің ұзағырақ өнімі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кіреді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37314" y="732135"/>
            <a:ext cx="529078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кешенінің ақуыздарының құрылымы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инвариантты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болғандықтан (өзгермелі аймақтары жоқ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рецептордың антигенге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сәйкестігін анықтай алмайды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Тану тек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жасушаға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қамтамасыз етеді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суббірліктерінің әрқайсысының трансмембраналық сегментінде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теріс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зарядталған аминқышқылының қалдығы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бар, ал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оң зарядталған.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Электростатикалық өзара әрекеттесу арқылы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біріктіріледі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Стехиометриялық зерттеулерге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кешеннің молекулалық массасын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өлшеуге сүйене отырып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оның ең ықтимал құрамы: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l-GR" b="1" dirty="0" smtClean="0">
                <a:latin typeface="Times New Roman" pitchFamily="18" charset="0"/>
                <a:cs typeface="Times New Roman" pitchFamily="18" charset="0"/>
              </a:rPr>
              <a:t>αβ)2+γ+δ+ε2+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ə2.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Αβ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γδ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тізбектерінен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құрылымы жағынан өте жақын.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CD3 (иммунология)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303" y="1719615"/>
            <a:ext cx="4412635" cy="3081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5968" y="446543"/>
            <a:ext cx="79033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жасушаларын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белсендіру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механизмдері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1696" y="1364776"/>
            <a:ext cx="103450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кешенінің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 белгілі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 антигенді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сәйкес жасушалық реакцияны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өзінің ерекше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болған кезде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жауапты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тудыратын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механизмі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Т-жасушасының активтенуі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сигнализация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Т-жасушаларды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әдетте липидті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қос қабатты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тұқымдасының киназалары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қатысады, 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ja-JP" alt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домендеріндегі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иммунорецептор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ITAM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активтендіру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тізбектеріндегі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тирозин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қалдықтарының қайтымды фосфорлануын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жүзеге асырады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TCR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сигналын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беруге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қатысады: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Lck-CD4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байланысқан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отбасының киназасы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ITAM-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фосфорлайды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FYN-SRC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тұқымдасының киназасы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ITAM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фосфорланады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CD45-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трансмембраналық ақуыз, оның жасушаішілік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домені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src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класының киназаларын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белсендіретін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тирозинфосфатаза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қызметін атқарады;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Ø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Zap70-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тирозинді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Lck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FYN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киназаларымен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фосфорландырғаннан кейін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ITAM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байланысатын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LAT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адаптер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ақуызын фосфорлайтын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SYK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класының киназасы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0585" y="522364"/>
            <a:ext cx="96307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жартылай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лген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тимус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ішіндегі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үрдісі фенотипт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Т-жасушалық маркерлер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экспрессиясының өзгеру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беткей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дифференциялаушы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жатады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3892" y="1705970"/>
            <a:ext cx="90484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дифференцировканың 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сондай-ақ функционалды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субпопуляцияларына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антигендер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күрдел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нәруыздардың, гликопротеидтерд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молекулалары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плазмалық мембранасында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орналасқан.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Т-хелперлер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фенотипт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маркер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Т-киллер/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супрессор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ек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 корецептор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 және антигенд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үрдісіне қатысады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36979" y="3698543"/>
            <a:ext cx="1001745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Кортикалды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ең алғашқы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сатыларында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үшін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маркер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есептеледі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сонымен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қатар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 эритроциттер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рецептор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қызмет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рецепторды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 үш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 эритроциттер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қойылатын спонтанды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розетка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түзу әд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қолданады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(Е-РОК).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әд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көмег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анықтауға 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Басқа жалпы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Т-лимфоцитарлы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маркер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 табылады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антигентанушы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рецептор мен антиген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детерминантасының әсерлесу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кез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цитоплазмасына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беруде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маңызды қызмет атқарады.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1528" y="502145"/>
            <a:ext cx="488135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субкапсулярлы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аймақтың стромасының әсерлесуі Т-жасушалардың алғашқы арнайы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маркері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нәруызының 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маркер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бар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CD2+)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эпителиалды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тәрбиеш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nurse cells)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тығыз байланыста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болу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салдарынан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белсенд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түрде көбейе түседі және жаңа нәруыздарды экспрессиялай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CD3, CD4, 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ТЖР-дың β-т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Олардың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фенотип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жазылады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CD2+CD3+CD4CD8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β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+-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тимустың қыртысты қабатына терең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рек к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Бұл үрдісте маңызды қызметт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тимопоэтин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ИЛ-3 пен ИЛ-7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цитокиндері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атқарады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59606" y="1371559"/>
            <a:ext cx="552734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Қыртысты қабатта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қадағалайтын гендерд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қайта құрылуы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ынталануы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нәтижес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ТЖР-д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екі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тізбегі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 (</a:t>
            </a:r>
            <a:r>
              <a:rPr lang="el-GR" dirty="0" smtClean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 β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збектері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пайда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Бұған қоса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CD4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CD8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нәруыздарының экспрессиясы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толығымен реттеле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бастайды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Қыртысты қабаттағы тимоциттер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цитоплазмалық өс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лер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тармақталған кортикалды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эпителиалды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келей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байланыста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Аталған эпителиалды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жасушаларда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класс МНС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молекулары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жақсы экспрессияланған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Осы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жасушааралық әсерлесу тимустың қыртысты қабатында өтетін негізгі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сұрыпталу үрдістерін шақырады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Кортикалды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тимоциттерд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бет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нде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ТЖР-дың толық экспрессияланауы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ерекшел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әртүрл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CD4+CD8+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ТЖР+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Т-лимфоциттер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клондарының дамуына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әкелед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91904" y="1578802"/>
            <a:ext cx="440367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ағылш.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Cluster of Differentiation 3)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рецептордың негізгі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корецепторы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табылатын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Т-лимфоциттердің бетіндегі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мультипротеин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кешені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Сүтқоректілерде ол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суббірліктен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γ,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және екі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</a:t>
            </a:r>
            <a:r>
              <a:rPr lang="el-GR" sz="2000" dirty="0" smtClean="0">
                <a:latin typeface="Times New Roman" pitchFamily="18" charset="0"/>
                <a:cs typeface="Times New Roman" pitchFamily="18" charset="0"/>
              </a:rPr>
              <a:t>ε.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CD3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кешенінің функциялары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жасушаға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сигнал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сондай-ақ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мембрана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бетіндегі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Т-жасушалық рецепторды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тұрақтандыруды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қамтиды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Дифференциация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кластерінің ақуыздарының бірі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01624" y="391952"/>
            <a:ext cx="35123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CD3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суббірліктері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Т-клеточный рецептор — Википед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3505" y="1310184"/>
            <a:ext cx="4065657" cy="46265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5603</TotalTime>
  <Words>402</Words>
  <Application>Microsoft Office PowerPoint</Application>
  <PresentationFormat>Широкоэкранный</PresentationFormat>
  <Paragraphs>64</Paragraphs>
  <Slides>22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Calibri</vt:lpstr>
      <vt:lpstr>Georgia</vt:lpstr>
      <vt:lpstr>ＭＳ Ｐ明朝</vt:lpstr>
      <vt:lpstr>Symbol</vt:lpstr>
      <vt:lpstr>Times New Roman</vt:lpstr>
      <vt:lpstr>Wingdings</vt:lpstr>
      <vt:lpstr>Wingdings 2</vt:lpstr>
      <vt:lpstr>Официальная</vt:lpstr>
      <vt:lpstr>Презентация PowerPoint</vt:lpstr>
      <vt:lpstr>    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Rano Billayeva</dc:creator>
  <cp:lastModifiedBy>Атанбаева Гулшат</cp:lastModifiedBy>
  <cp:revision>327</cp:revision>
  <dcterms:created xsi:type="dcterms:W3CDTF">2021-04-23T07:01:09Z</dcterms:created>
  <dcterms:modified xsi:type="dcterms:W3CDTF">2024-02-21T06:46:42Z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6543741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S9.1.4</vt:lpwstr>
  </property>
</Properties>
</file>